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Inter Medium"/>
      <p:regular r:id="rId14"/>
    </p:embeddedFont>
    <p:embeddedFont>
      <p:font typeface="Inter Medium"/>
      <p:regular r:id="rId15"/>
    </p:embeddedFont>
    <p:embeddedFont>
      <p:font typeface="Inter Medium"/>
      <p:regular r:id="rId16"/>
    </p:embeddedFont>
    <p:embeddedFont>
      <p:font typeface="Inter Medium"/>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drive.google.com/example"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43637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00000"/>
                </a:solidFill>
                <a:latin typeface="Inter Medium" pitchFamily="34" charset="0"/>
                <a:ea typeface="Inter Medium" pitchFamily="34" charset="-122"/>
                <a:cs typeface="Inter Medium" pitchFamily="34" charset="-120"/>
              </a:rPr>
              <a:t>Interactive Climate Data Visualization Tool</a:t>
            </a:r>
            <a:endParaRPr lang="en-US" sz="4450" dirty="0"/>
          </a:p>
        </p:txBody>
      </p:sp>
      <p:sp>
        <p:nvSpPr>
          <p:cNvPr id="4" name="Text 1"/>
          <p:cNvSpPr/>
          <p:nvPr/>
        </p:nvSpPr>
        <p:spPr>
          <a:xfrm>
            <a:off x="6280190" y="4194096"/>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595959"/>
                </a:solidFill>
                <a:latin typeface="Inter" pitchFamily="34" charset="0"/>
                <a:ea typeface="Inter" pitchFamily="34" charset="-122"/>
                <a:cs typeface="Inter" pitchFamily="34" charset="-120"/>
              </a:rPr>
              <a:t>Powered by Python, Cartopy &amp; ipyleaflet</a:t>
            </a:r>
            <a:endParaRPr lang="en-US" sz="1750" dirty="0"/>
          </a:p>
        </p:txBody>
      </p:sp>
      <p:sp>
        <p:nvSpPr>
          <p:cNvPr id="5" name="Text 2"/>
          <p:cNvSpPr/>
          <p:nvPr/>
        </p:nvSpPr>
        <p:spPr>
          <a:xfrm>
            <a:off x="6280190" y="481214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595959"/>
                </a:solidFill>
                <a:latin typeface="Inter" pitchFamily="34" charset="0"/>
                <a:ea typeface="Inter" pitchFamily="34" charset="-122"/>
                <a:cs typeface="Inter" pitchFamily="34" charset="-120"/>
              </a:rPr>
              <a:t>Team: Codefleet</a:t>
            </a:r>
            <a:endParaRPr lang="en-US" sz="1750" dirty="0"/>
          </a:p>
        </p:txBody>
      </p:sp>
      <p:sp>
        <p:nvSpPr>
          <p:cNvPr id="6" name="Text 3"/>
          <p:cNvSpPr/>
          <p:nvPr/>
        </p:nvSpPr>
        <p:spPr>
          <a:xfrm>
            <a:off x="6280190" y="5430203"/>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595959"/>
                </a:solidFill>
                <a:latin typeface="Inter" pitchFamily="34" charset="0"/>
                <a:ea typeface="Inter" pitchFamily="34" charset="-122"/>
                <a:cs typeface="Inter" pitchFamily="34" charset="-120"/>
              </a:rPr>
              <a:t>Challenge: Visualizing Earth's Climate Data</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7530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00000"/>
                </a:solidFill>
                <a:latin typeface="Inter Medium" pitchFamily="34" charset="0"/>
                <a:ea typeface="Inter Medium" pitchFamily="34" charset="-122"/>
                <a:cs typeface="Inter Medium" pitchFamily="34" charset="-120"/>
              </a:rPr>
              <a:t>The Climate Visualization Challenge</a:t>
            </a:r>
            <a:endParaRPr lang="en-US" sz="4450" dirty="0"/>
          </a:p>
        </p:txBody>
      </p:sp>
      <p:sp>
        <p:nvSpPr>
          <p:cNvPr id="4" name="Text 1"/>
          <p:cNvSpPr/>
          <p:nvPr/>
        </p:nvSpPr>
        <p:spPr>
          <a:xfrm>
            <a:off x="6280190" y="3233023"/>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595959"/>
                </a:solidFill>
                <a:latin typeface="Inter" pitchFamily="34" charset="0"/>
                <a:ea typeface="Inter" pitchFamily="34" charset="-122"/>
                <a:cs typeface="Inter" pitchFamily="34" charset="-120"/>
              </a:rPr>
              <a:t>Climate datasets are vast and intricate, comprising terabytes of spatial and temporal information from satellites and ground sensors. Traditional static charts and graphs struggle to reveal the full scope of patterns, making it hard for researchers to interpret dynamic environmental changes effectively.</a:t>
            </a:r>
            <a:endParaRPr lang="en-US" sz="1750" dirty="0"/>
          </a:p>
        </p:txBody>
      </p:sp>
      <p:sp>
        <p:nvSpPr>
          <p:cNvPr id="5" name="Text 2"/>
          <p:cNvSpPr/>
          <p:nvPr/>
        </p:nvSpPr>
        <p:spPr>
          <a:xfrm>
            <a:off x="6280190" y="5302687"/>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595959"/>
                </a:solidFill>
                <a:latin typeface="Inter" pitchFamily="34" charset="0"/>
                <a:ea typeface="Inter" pitchFamily="34" charset="-122"/>
                <a:cs typeface="Inter" pitchFamily="34" charset="-120"/>
              </a:rPr>
              <a:t>Our audience—climate scientists, data analysts, and stakeholders—requires intuitive tools to </a:t>
            </a:r>
            <a:pPr algn="l" indent="0" marL="0">
              <a:lnSpc>
                <a:spcPts val="2850"/>
              </a:lnSpc>
              <a:buNone/>
            </a:pPr>
            <a:r>
              <a:rPr lang="en-US" sz="1750" b="1" dirty="0">
                <a:solidFill>
                  <a:srgbClr val="FFDE59"/>
                </a:solidFill>
                <a:latin typeface="Inter" pitchFamily="34" charset="0"/>
                <a:ea typeface="Inter" pitchFamily="34" charset="-122"/>
                <a:cs typeface="Inter" pitchFamily="34" charset="-120"/>
              </a:rPr>
              <a:t>visually uncover</a:t>
            </a:r>
            <a:pPr algn="l" indent="0" marL="0">
              <a:lnSpc>
                <a:spcPts val="2850"/>
              </a:lnSpc>
              <a:buNone/>
            </a:pPr>
            <a:r>
              <a:rPr lang="en-US" sz="1750" dirty="0">
                <a:solidFill>
                  <a:srgbClr val="595959"/>
                </a:solidFill>
                <a:latin typeface="Inter" pitchFamily="34" charset="0"/>
                <a:ea typeface="Inter" pitchFamily="34" charset="-122"/>
                <a:cs typeface="Inter" pitchFamily="34" charset="-120"/>
              </a:rPr>
              <a:t> anomalies, such as heatwaves or ice melt, and track their geographical and seasonal evolution in real time.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12325"/>
          </a:xfrm>
          <a:prstGeom prst="rect">
            <a:avLst/>
          </a:prstGeom>
        </p:spPr>
      </p:pic>
      <p:sp>
        <p:nvSpPr>
          <p:cNvPr id="3" name="Text 0"/>
          <p:cNvSpPr/>
          <p:nvPr/>
        </p:nvSpPr>
        <p:spPr>
          <a:xfrm>
            <a:off x="675442" y="2943106"/>
            <a:ext cx="5364242" cy="603052"/>
          </a:xfrm>
          <a:prstGeom prst="rect">
            <a:avLst/>
          </a:prstGeom>
          <a:noFill/>
          <a:ln/>
        </p:spPr>
        <p:txBody>
          <a:bodyPr wrap="none" lIns="0" tIns="0" rIns="0" bIns="0" rtlCol="0" anchor="t"/>
          <a:lstStyle/>
          <a:p>
            <a:pPr algn="l" indent="0" marL="0">
              <a:lnSpc>
                <a:spcPts val="4700"/>
              </a:lnSpc>
              <a:buNone/>
            </a:pPr>
            <a:r>
              <a:rPr lang="en-US" sz="3750" dirty="0">
                <a:solidFill>
                  <a:srgbClr val="000000"/>
                </a:solidFill>
                <a:latin typeface="Inter Medium" pitchFamily="34" charset="0"/>
                <a:ea typeface="Inter Medium" pitchFamily="34" charset="-122"/>
                <a:cs typeface="Inter Medium" pitchFamily="34" charset="-120"/>
              </a:rPr>
              <a:t>Our Innovative Solution</a:t>
            </a:r>
            <a:endParaRPr lang="en-US" sz="3750" dirty="0"/>
          </a:p>
        </p:txBody>
      </p:sp>
      <p:sp>
        <p:nvSpPr>
          <p:cNvPr id="4" name="Shape 1"/>
          <p:cNvSpPr/>
          <p:nvPr/>
        </p:nvSpPr>
        <p:spPr>
          <a:xfrm>
            <a:off x="675442" y="3835598"/>
            <a:ext cx="6543318" cy="1835110"/>
          </a:xfrm>
          <a:prstGeom prst="roundRect">
            <a:avLst>
              <a:gd name="adj" fmla="val 4417"/>
            </a:avLst>
          </a:prstGeom>
          <a:solidFill>
            <a:srgbClr val="FFFFFF"/>
          </a:solidFill>
          <a:ln w="22860">
            <a:solidFill>
              <a:srgbClr val="E5DBB2"/>
            </a:solidFill>
            <a:prstDash val="solid"/>
          </a:ln>
        </p:spPr>
      </p:sp>
      <p:sp>
        <p:nvSpPr>
          <p:cNvPr id="5" name="Text 2"/>
          <p:cNvSpPr/>
          <p:nvPr/>
        </p:nvSpPr>
        <p:spPr>
          <a:xfrm>
            <a:off x="891183" y="4051340"/>
            <a:ext cx="4533186" cy="361712"/>
          </a:xfrm>
          <a:prstGeom prst="rect">
            <a:avLst/>
          </a:prstGeom>
          <a:noFill/>
          <a:ln/>
        </p:spPr>
        <p:txBody>
          <a:bodyPr wrap="none" lIns="0" tIns="0" rIns="0" bIns="0" rtlCol="0" anchor="t"/>
          <a:lstStyle/>
          <a:p>
            <a:pPr algn="l" indent="0" marL="0">
              <a:lnSpc>
                <a:spcPts val="2800"/>
              </a:lnSpc>
              <a:buNone/>
            </a:pPr>
            <a:r>
              <a:rPr lang="en-US" sz="2250" dirty="0">
                <a:solidFill>
                  <a:srgbClr val="595959"/>
                </a:solidFill>
                <a:latin typeface="Inter Medium" pitchFamily="34" charset="0"/>
                <a:ea typeface="Inter Medium" pitchFamily="34" charset="-122"/>
                <a:cs typeface="Inter Medium" pitchFamily="34" charset="-120"/>
              </a:rPr>
              <a:t>Python-Powered Interactive Tool</a:t>
            </a:r>
            <a:endParaRPr lang="en-US" sz="2250" dirty="0"/>
          </a:p>
        </p:txBody>
      </p:sp>
      <p:sp>
        <p:nvSpPr>
          <p:cNvPr id="6" name="Text 3"/>
          <p:cNvSpPr/>
          <p:nvPr/>
        </p:nvSpPr>
        <p:spPr>
          <a:xfrm>
            <a:off x="891183" y="4528780"/>
            <a:ext cx="6111835" cy="926187"/>
          </a:xfrm>
          <a:prstGeom prst="rect">
            <a:avLst/>
          </a:prstGeom>
          <a:noFill/>
          <a:ln/>
        </p:spPr>
        <p:txBody>
          <a:bodyPr wrap="square" lIns="0" tIns="0" rIns="0" bIns="0" rtlCol="0" anchor="t"/>
          <a:lstStyle/>
          <a:p>
            <a:pPr algn="l" indent="0" marL="0">
              <a:lnSpc>
                <a:spcPts val="2400"/>
              </a:lnSpc>
              <a:buNone/>
            </a:pPr>
            <a:r>
              <a:rPr lang="en-US" sz="1500" dirty="0">
                <a:solidFill>
                  <a:srgbClr val="595959"/>
                </a:solidFill>
                <a:latin typeface="Inter" pitchFamily="34" charset="0"/>
                <a:ea typeface="Inter" pitchFamily="34" charset="-122"/>
                <a:cs typeface="Inter" pitchFamily="34" charset="-120"/>
              </a:rPr>
              <a:t>Core engine built in Python to process and render thermal anomalies and geographical trends dynamically, enabling seamless data exploration.</a:t>
            </a:r>
            <a:endParaRPr lang="en-US" sz="1500" dirty="0"/>
          </a:p>
        </p:txBody>
      </p:sp>
      <p:sp>
        <p:nvSpPr>
          <p:cNvPr id="7" name="Shape 4"/>
          <p:cNvSpPr/>
          <p:nvPr/>
        </p:nvSpPr>
        <p:spPr>
          <a:xfrm>
            <a:off x="7411641" y="3835598"/>
            <a:ext cx="6543318" cy="1835110"/>
          </a:xfrm>
          <a:prstGeom prst="roundRect">
            <a:avLst>
              <a:gd name="adj" fmla="val 4417"/>
            </a:avLst>
          </a:prstGeom>
          <a:solidFill>
            <a:srgbClr val="FFFFFF"/>
          </a:solidFill>
          <a:ln w="22860">
            <a:solidFill>
              <a:srgbClr val="E5DBB2"/>
            </a:solidFill>
            <a:prstDash val="solid"/>
          </a:ln>
        </p:spPr>
      </p:sp>
      <p:sp>
        <p:nvSpPr>
          <p:cNvPr id="8" name="Text 5"/>
          <p:cNvSpPr/>
          <p:nvPr/>
        </p:nvSpPr>
        <p:spPr>
          <a:xfrm>
            <a:off x="7627382" y="4051340"/>
            <a:ext cx="4409003" cy="361712"/>
          </a:xfrm>
          <a:prstGeom prst="rect">
            <a:avLst/>
          </a:prstGeom>
          <a:noFill/>
          <a:ln/>
        </p:spPr>
        <p:txBody>
          <a:bodyPr wrap="none" lIns="0" tIns="0" rIns="0" bIns="0" rtlCol="0" anchor="t"/>
          <a:lstStyle/>
          <a:p>
            <a:pPr algn="l" indent="0" marL="0">
              <a:lnSpc>
                <a:spcPts val="2800"/>
              </a:lnSpc>
              <a:buNone/>
            </a:pPr>
            <a:r>
              <a:rPr lang="en-US" sz="2250" dirty="0">
                <a:solidFill>
                  <a:srgbClr val="595959"/>
                </a:solidFill>
                <a:latin typeface="Inter Medium" pitchFamily="34" charset="0"/>
                <a:ea typeface="Inter Medium" pitchFamily="34" charset="-122"/>
                <a:cs typeface="Inter Medium" pitchFamily="34" charset="-120"/>
              </a:rPr>
              <a:t>Cartopy for Geospatial Mapping</a:t>
            </a:r>
            <a:endParaRPr lang="en-US" sz="2250" dirty="0"/>
          </a:p>
        </p:txBody>
      </p:sp>
      <p:sp>
        <p:nvSpPr>
          <p:cNvPr id="9" name="Text 6"/>
          <p:cNvSpPr/>
          <p:nvPr/>
        </p:nvSpPr>
        <p:spPr>
          <a:xfrm>
            <a:off x="7627382" y="4528780"/>
            <a:ext cx="6111835" cy="926187"/>
          </a:xfrm>
          <a:prstGeom prst="rect">
            <a:avLst/>
          </a:prstGeom>
          <a:noFill/>
          <a:ln/>
        </p:spPr>
        <p:txBody>
          <a:bodyPr wrap="square" lIns="0" tIns="0" rIns="0" bIns="0" rtlCol="0" anchor="t"/>
          <a:lstStyle/>
          <a:p>
            <a:pPr algn="l" indent="0" marL="0">
              <a:lnSpc>
                <a:spcPts val="2400"/>
              </a:lnSpc>
              <a:buNone/>
            </a:pPr>
            <a:r>
              <a:rPr lang="en-US" sz="1500" dirty="0">
                <a:solidFill>
                  <a:srgbClr val="595959"/>
                </a:solidFill>
                <a:latin typeface="Inter" pitchFamily="34" charset="0"/>
                <a:ea typeface="Inter" pitchFamily="34" charset="-122"/>
                <a:cs typeface="Inter" pitchFamily="34" charset="-120"/>
              </a:rPr>
              <a:t>Leverages Cartopy's advanced projections to create precise, customizable maps that accurately represent Earth's curvature and coordinate systems.</a:t>
            </a:r>
            <a:endParaRPr lang="en-US" sz="1500" dirty="0"/>
          </a:p>
        </p:txBody>
      </p:sp>
      <p:sp>
        <p:nvSpPr>
          <p:cNvPr id="10" name="Shape 7"/>
          <p:cNvSpPr/>
          <p:nvPr/>
        </p:nvSpPr>
        <p:spPr>
          <a:xfrm>
            <a:off x="675442" y="5863590"/>
            <a:ext cx="6543318" cy="1835110"/>
          </a:xfrm>
          <a:prstGeom prst="roundRect">
            <a:avLst>
              <a:gd name="adj" fmla="val 4417"/>
            </a:avLst>
          </a:prstGeom>
          <a:solidFill>
            <a:srgbClr val="FFFFFF"/>
          </a:solidFill>
          <a:ln w="22860">
            <a:solidFill>
              <a:srgbClr val="E5DBB2"/>
            </a:solidFill>
            <a:prstDash val="solid"/>
          </a:ln>
        </p:spPr>
      </p:sp>
      <p:sp>
        <p:nvSpPr>
          <p:cNvPr id="11" name="Text 8"/>
          <p:cNvSpPr/>
          <p:nvPr/>
        </p:nvSpPr>
        <p:spPr>
          <a:xfrm>
            <a:off x="891183" y="6079331"/>
            <a:ext cx="4771787" cy="361712"/>
          </a:xfrm>
          <a:prstGeom prst="rect">
            <a:avLst/>
          </a:prstGeom>
          <a:noFill/>
          <a:ln/>
        </p:spPr>
        <p:txBody>
          <a:bodyPr wrap="none" lIns="0" tIns="0" rIns="0" bIns="0" rtlCol="0" anchor="t"/>
          <a:lstStyle/>
          <a:p>
            <a:pPr algn="l" indent="0" marL="0">
              <a:lnSpc>
                <a:spcPts val="2800"/>
              </a:lnSpc>
              <a:buNone/>
            </a:pPr>
            <a:r>
              <a:rPr lang="en-US" sz="2250" dirty="0">
                <a:solidFill>
                  <a:srgbClr val="595959"/>
                </a:solidFill>
                <a:latin typeface="Inter Medium" pitchFamily="34" charset="0"/>
                <a:ea typeface="Inter Medium" pitchFamily="34" charset="-122"/>
                <a:cs typeface="Inter Medium" pitchFamily="34" charset="-120"/>
              </a:rPr>
              <a:t>ipyleaflet for Real-Time Interaction</a:t>
            </a:r>
            <a:endParaRPr lang="en-US" sz="2250" dirty="0"/>
          </a:p>
        </p:txBody>
      </p:sp>
      <p:sp>
        <p:nvSpPr>
          <p:cNvPr id="12" name="Text 9"/>
          <p:cNvSpPr/>
          <p:nvPr/>
        </p:nvSpPr>
        <p:spPr>
          <a:xfrm>
            <a:off x="891183" y="6556772"/>
            <a:ext cx="6111835" cy="926187"/>
          </a:xfrm>
          <a:prstGeom prst="rect">
            <a:avLst/>
          </a:prstGeom>
          <a:noFill/>
          <a:ln/>
        </p:spPr>
        <p:txBody>
          <a:bodyPr wrap="square" lIns="0" tIns="0" rIns="0" bIns="0" rtlCol="0" anchor="t"/>
          <a:lstStyle/>
          <a:p>
            <a:pPr algn="l" indent="0" marL="0">
              <a:lnSpc>
                <a:spcPts val="2400"/>
              </a:lnSpc>
              <a:buNone/>
            </a:pPr>
            <a:r>
              <a:rPr lang="en-US" sz="1500" dirty="0">
                <a:solidFill>
                  <a:srgbClr val="595959"/>
                </a:solidFill>
                <a:latin typeface="Inter" pitchFamily="34" charset="0"/>
                <a:ea typeface="Inter" pitchFamily="34" charset="-122"/>
                <a:cs typeface="Inter" pitchFamily="34" charset="-120"/>
              </a:rPr>
              <a:t>Integrates ipyleaflet for zoomable, responsive interfaces, allowing users to pan, zoom, and interact with live maps in Jupyter environments.</a:t>
            </a:r>
            <a:endParaRPr lang="en-US" sz="1500" dirty="0"/>
          </a:p>
        </p:txBody>
      </p:sp>
      <p:sp>
        <p:nvSpPr>
          <p:cNvPr id="13" name="Shape 10"/>
          <p:cNvSpPr/>
          <p:nvPr/>
        </p:nvSpPr>
        <p:spPr>
          <a:xfrm>
            <a:off x="7411641" y="5863590"/>
            <a:ext cx="6543318" cy="1835110"/>
          </a:xfrm>
          <a:prstGeom prst="roundRect">
            <a:avLst>
              <a:gd name="adj" fmla="val 4417"/>
            </a:avLst>
          </a:prstGeom>
          <a:solidFill>
            <a:srgbClr val="FFFFFF"/>
          </a:solidFill>
          <a:ln w="22860">
            <a:solidFill>
              <a:srgbClr val="E5DBB2"/>
            </a:solidFill>
            <a:prstDash val="solid"/>
          </a:ln>
        </p:spPr>
      </p:sp>
      <p:sp>
        <p:nvSpPr>
          <p:cNvPr id="14" name="Text 11"/>
          <p:cNvSpPr/>
          <p:nvPr/>
        </p:nvSpPr>
        <p:spPr>
          <a:xfrm>
            <a:off x="7627382" y="6079331"/>
            <a:ext cx="3952161" cy="361712"/>
          </a:xfrm>
          <a:prstGeom prst="rect">
            <a:avLst/>
          </a:prstGeom>
          <a:noFill/>
          <a:ln/>
        </p:spPr>
        <p:txBody>
          <a:bodyPr wrap="none" lIns="0" tIns="0" rIns="0" bIns="0" rtlCol="0" anchor="t"/>
          <a:lstStyle/>
          <a:p>
            <a:pPr algn="l" indent="0" marL="0">
              <a:lnSpc>
                <a:spcPts val="2800"/>
              </a:lnSpc>
              <a:buNone/>
            </a:pPr>
            <a:r>
              <a:rPr lang="en-US" sz="2250" dirty="0">
                <a:solidFill>
                  <a:srgbClr val="595959"/>
                </a:solidFill>
                <a:latin typeface="Inter Medium" pitchFamily="34" charset="0"/>
                <a:ea typeface="Inter Medium" pitchFamily="34" charset="-122"/>
                <a:cs typeface="Inter Medium" pitchFamily="34" charset="-120"/>
              </a:rPr>
              <a:t>NASA GIBS WMS Integration</a:t>
            </a:r>
            <a:endParaRPr lang="en-US" sz="2250" dirty="0"/>
          </a:p>
        </p:txBody>
      </p:sp>
      <p:sp>
        <p:nvSpPr>
          <p:cNvPr id="15" name="Text 12"/>
          <p:cNvSpPr/>
          <p:nvPr/>
        </p:nvSpPr>
        <p:spPr>
          <a:xfrm>
            <a:off x="7627382" y="6556772"/>
            <a:ext cx="6111835" cy="926187"/>
          </a:xfrm>
          <a:prstGeom prst="rect">
            <a:avLst/>
          </a:prstGeom>
          <a:noFill/>
          <a:ln/>
        </p:spPr>
        <p:txBody>
          <a:bodyPr wrap="square" lIns="0" tIns="0" rIns="0" bIns="0" rtlCol="0" anchor="t"/>
          <a:lstStyle/>
          <a:p>
            <a:pPr algn="l" indent="0" marL="0">
              <a:lnSpc>
                <a:spcPts val="2400"/>
              </a:lnSpc>
              <a:buNone/>
            </a:pPr>
            <a:r>
              <a:rPr lang="en-US" sz="1500" dirty="0">
                <a:solidFill>
                  <a:srgbClr val="595959"/>
                </a:solidFill>
                <a:latin typeface="Inter" pitchFamily="34" charset="0"/>
                <a:ea typeface="Inter" pitchFamily="34" charset="-122"/>
                <a:cs typeface="Inter" pitchFamily="34" charset="-120"/>
              </a:rPr>
              <a:t>Pulls high-resolution data from NASA's Global Imagery Browse Services via Web Map Service, ensuring authoritative and up-to-date global climate visualizations.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6625"/>
          </a:xfrm>
          <a:prstGeom prst="rect">
            <a:avLst/>
          </a:prstGeom>
        </p:spPr>
      </p:pic>
      <p:sp>
        <p:nvSpPr>
          <p:cNvPr id="3" name="Text 0"/>
          <p:cNvSpPr/>
          <p:nvPr/>
        </p:nvSpPr>
        <p:spPr>
          <a:xfrm>
            <a:off x="6101239" y="483037"/>
            <a:ext cx="4837628" cy="548997"/>
          </a:xfrm>
          <a:prstGeom prst="rect">
            <a:avLst/>
          </a:prstGeom>
          <a:noFill/>
          <a:ln/>
        </p:spPr>
        <p:txBody>
          <a:bodyPr wrap="none" lIns="0" tIns="0" rIns="0" bIns="0" rtlCol="0" anchor="t"/>
          <a:lstStyle/>
          <a:p>
            <a:pPr algn="l" indent="0" marL="0">
              <a:lnSpc>
                <a:spcPts val="4300"/>
              </a:lnSpc>
              <a:buNone/>
            </a:pPr>
            <a:r>
              <a:rPr lang="en-US" sz="3450" dirty="0">
                <a:solidFill>
                  <a:srgbClr val="000000"/>
                </a:solidFill>
                <a:latin typeface="Inter Medium" pitchFamily="34" charset="0"/>
                <a:ea typeface="Inter Medium" pitchFamily="34" charset="-122"/>
                <a:cs typeface="Inter Medium" pitchFamily="34" charset="-120"/>
              </a:rPr>
              <a:t>Key Features Overview</a:t>
            </a:r>
            <a:endParaRPr lang="en-US" sz="3450" dirty="0"/>
          </a:p>
        </p:txBody>
      </p:sp>
      <p:pic>
        <p:nvPicPr>
          <p:cNvPr id="4" name="Image 1" descr="preencoded.png">    </p:cNvPr>
          <p:cNvPicPr>
            <a:picLocks noChangeAspect="1"/>
          </p:cNvPicPr>
          <p:nvPr/>
        </p:nvPicPr>
        <p:blipFill>
          <a:blip r:embed="rId2"/>
          <a:stretch>
            <a:fillRect/>
          </a:stretch>
        </p:blipFill>
        <p:spPr>
          <a:xfrm>
            <a:off x="6101239" y="1295519"/>
            <a:ext cx="175617" cy="219551"/>
          </a:xfrm>
          <a:prstGeom prst="rect">
            <a:avLst/>
          </a:prstGeom>
        </p:spPr>
      </p:pic>
      <p:sp>
        <p:nvSpPr>
          <p:cNvPr id="5" name="Shape 1"/>
          <p:cNvSpPr/>
          <p:nvPr/>
        </p:nvSpPr>
        <p:spPr>
          <a:xfrm>
            <a:off x="6101239" y="1571149"/>
            <a:ext cx="7914323" cy="22860"/>
          </a:xfrm>
          <a:prstGeom prst="rect">
            <a:avLst/>
          </a:prstGeom>
          <a:solidFill>
            <a:srgbClr val="FFDE59"/>
          </a:solidFill>
          <a:ln/>
        </p:spPr>
      </p:sp>
      <p:sp>
        <p:nvSpPr>
          <p:cNvPr id="6" name="Text 2"/>
          <p:cNvSpPr/>
          <p:nvPr/>
        </p:nvSpPr>
        <p:spPr>
          <a:xfrm>
            <a:off x="6101239" y="1704618"/>
            <a:ext cx="2932867" cy="274439"/>
          </a:xfrm>
          <a:prstGeom prst="rect">
            <a:avLst/>
          </a:prstGeom>
          <a:noFill/>
          <a:ln/>
        </p:spPr>
        <p:txBody>
          <a:bodyPr wrap="none" lIns="0" tIns="0" rIns="0" bIns="0" rtlCol="0" anchor="t"/>
          <a:lstStyle/>
          <a:p>
            <a:pPr algn="l" indent="0" marL="0">
              <a:lnSpc>
                <a:spcPts val="2150"/>
              </a:lnSpc>
              <a:buNone/>
            </a:pPr>
            <a:r>
              <a:rPr lang="en-US" sz="1700" dirty="0">
                <a:solidFill>
                  <a:srgbClr val="595959"/>
                </a:solidFill>
                <a:latin typeface="Inter Medium" pitchFamily="34" charset="0"/>
                <a:ea typeface="Inter Medium" pitchFamily="34" charset="-122"/>
                <a:cs typeface="Inter Medium" pitchFamily="34" charset="-120"/>
              </a:rPr>
              <a:t>Interactive Global Map View</a:t>
            </a:r>
            <a:endParaRPr lang="en-US" sz="1700" dirty="0"/>
          </a:p>
        </p:txBody>
      </p:sp>
      <p:sp>
        <p:nvSpPr>
          <p:cNvPr id="7" name="Text 3"/>
          <p:cNvSpPr/>
          <p:nvPr/>
        </p:nvSpPr>
        <p:spPr>
          <a:xfrm>
            <a:off x="6101239" y="2084427"/>
            <a:ext cx="7914323" cy="562213"/>
          </a:xfrm>
          <a:prstGeom prst="rect">
            <a:avLst/>
          </a:prstGeom>
          <a:noFill/>
          <a:ln/>
        </p:spPr>
        <p:txBody>
          <a:bodyPr wrap="square" lIns="0" tIns="0" rIns="0" bIns="0" rtlCol="0" anchor="t"/>
          <a:lstStyle/>
          <a:p>
            <a:pPr algn="l" indent="0" marL="0">
              <a:lnSpc>
                <a:spcPts val="2200"/>
              </a:lnSpc>
              <a:buNone/>
            </a:pPr>
            <a:r>
              <a:rPr lang="en-US" sz="1350" dirty="0">
                <a:solidFill>
                  <a:srgbClr val="595959"/>
                </a:solidFill>
                <a:latin typeface="Inter" pitchFamily="34" charset="0"/>
                <a:ea typeface="Inter" pitchFamily="34" charset="-122"/>
                <a:cs typeface="Inter" pitchFamily="34" charset="-120"/>
              </a:rPr>
              <a:t>Pan and zoom across the world to explore climate data at any scale, from global overviews to regional details.</a:t>
            </a:r>
            <a:endParaRPr lang="en-US" sz="1350" dirty="0"/>
          </a:p>
        </p:txBody>
      </p:sp>
      <p:pic>
        <p:nvPicPr>
          <p:cNvPr id="8" name="Image 2" descr="preencoded.png">    </p:cNvPr>
          <p:cNvPicPr>
            <a:picLocks noChangeAspect="1"/>
          </p:cNvPicPr>
          <p:nvPr/>
        </p:nvPicPr>
        <p:blipFill>
          <a:blip r:embed="rId3"/>
          <a:stretch>
            <a:fillRect/>
          </a:stretch>
        </p:blipFill>
        <p:spPr>
          <a:xfrm>
            <a:off x="6101239" y="2953941"/>
            <a:ext cx="175617" cy="219551"/>
          </a:xfrm>
          <a:prstGeom prst="rect">
            <a:avLst/>
          </a:prstGeom>
        </p:spPr>
      </p:pic>
      <p:sp>
        <p:nvSpPr>
          <p:cNvPr id="9" name="Shape 4"/>
          <p:cNvSpPr/>
          <p:nvPr/>
        </p:nvSpPr>
        <p:spPr>
          <a:xfrm>
            <a:off x="6101239" y="3229570"/>
            <a:ext cx="7914323" cy="22860"/>
          </a:xfrm>
          <a:prstGeom prst="rect">
            <a:avLst/>
          </a:prstGeom>
          <a:solidFill>
            <a:srgbClr val="FFDE59"/>
          </a:solidFill>
          <a:ln/>
        </p:spPr>
      </p:sp>
      <p:sp>
        <p:nvSpPr>
          <p:cNvPr id="10" name="Text 5"/>
          <p:cNvSpPr/>
          <p:nvPr/>
        </p:nvSpPr>
        <p:spPr>
          <a:xfrm>
            <a:off x="6101239" y="3363039"/>
            <a:ext cx="2895243" cy="274439"/>
          </a:xfrm>
          <a:prstGeom prst="rect">
            <a:avLst/>
          </a:prstGeom>
          <a:noFill/>
          <a:ln/>
        </p:spPr>
        <p:txBody>
          <a:bodyPr wrap="none" lIns="0" tIns="0" rIns="0" bIns="0" rtlCol="0" anchor="t"/>
          <a:lstStyle/>
          <a:p>
            <a:pPr algn="l" indent="0" marL="0">
              <a:lnSpc>
                <a:spcPts val="2150"/>
              </a:lnSpc>
              <a:buNone/>
            </a:pPr>
            <a:r>
              <a:rPr lang="en-US" sz="1700" dirty="0">
                <a:solidFill>
                  <a:srgbClr val="595959"/>
                </a:solidFill>
                <a:latin typeface="Inter Medium" pitchFamily="34" charset="0"/>
                <a:ea typeface="Inter Medium" pitchFamily="34" charset="-122"/>
                <a:cs typeface="Inter Medium" pitchFamily="34" charset="-120"/>
              </a:rPr>
              <a:t>Real-Time NASA WMS Data</a:t>
            </a:r>
            <a:endParaRPr lang="en-US" sz="1700" dirty="0"/>
          </a:p>
        </p:txBody>
      </p:sp>
      <p:sp>
        <p:nvSpPr>
          <p:cNvPr id="11" name="Text 6"/>
          <p:cNvSpPr/>
          <p:nvPr/>
        </p:nvSpPr>
        <p:spPr>
          <a:xfrm>
            <a:off x="6101239" y="3742849"/>
            <a:ext cx="7914323" cy="562213"/>
          </a:xfrm>
          <a:prstGeom prst="rect">
            <a:avLst/>
          </a:prstGeom>
          <a:noFill/>
          <a:ln/>
        </p:spPr>
        <p:txBody>
          <a:bodyPr wrap="square" lIns="0" tIns="0" rIns="0" bIns="0" rtlCol="0" anchor="t"/>
          <a:lstStyle/>
          <a:p>
            <a:pPr algn="l" indent="0" marL="0">
              <a:lnSpc>
                <a:spcPts val="2200"/>
              </a:lnSpc>
              <a:buNone/>
            </a:pPr>
            <a:r>
              <a:rPr lang="en-US" sz="1350" dirty="0">
                <a:solidFill>
                  <a:srgbClr val="595959"/>
                </a:solidFill>
                <a:latin typeface="Inter" pitchFamily="34" charset="0"/>
                <a:ea typeface="Inter" pitchFamily="34" charset="-122"/>
                <a:cs typeface="Inter" pitchFamily="34" charset="-120"/>
              </a:rPr>
              <a:t>Streams live imagery and analytics directly from NASA's servers, delivering current and historical climate metrics without delays.</a:t>
            </a:r>
            <a:endParaRPr lang="en-US" sz="1350" dirty="0"/>
          </a:p>
        </p:txBody>
      </p:sp>
      <p:pic>
        <p:nvPicPr>
          <p:cNvPr id="12" name="Image 3" descr="preencoded.png">    </p:cNvPr>
          <p:cNvPicPr>
            <a:picLocks noChangeAspect="1"/>
          </p:cNvPicPr>
          <p:nvPr/>
        </p:nvPicPr>
        <p:blipFill>
          <a:blip r:embed="rId4"/>
          <a:stretch>
            <a:fillRect/>
          </a:stretch>
        </p:blipFill>
        <p:spPr>
          <a:xfrm>
            <a:off x="6101239" y="4612362"/>
            <a:ext cx="175617" cy="219551"/>
          </a:xfrm>
          <a:prstGeom prst="rect">
            <a:avLst/>
          </a:prstGeom>
        </p:spPr>
      </p:pic>
      <p:sp>
        <p:nvSpPr>
          <p:cNvPr id="13" name="Shape 7"/>
          <p:cNvSpPr/>
          <p:nvPr/>
        </p:nvSpPr>
        <p:spPr>
          <a:xfrm>
            <a:off x="6101239" y="4887992"/>
            <a:ext cx="7914323" cy="22860"/>
          </a:xfrm>
          <a:prstGeom prst="rect">
            <a:avLst/>
          </a:prstGeom>
          <a:solidFill>
            <a:srgbClr val="FFDE59"/>
          </a:solidFill>
          <a:ln/>
        </p:spPr>
      </p:sp>
      <p:sp>
        <p:nvSpPr>
          <p:cNvPr id="14" name="Text 8"/>
          <p:cNvSpPr/>
          <p:nvPr/>
        </p:nvSpPr>
        <p:spPr>
          <a:xfrm>
            <a:off x="6101239" y="5021461"/>
            <a:ext cx="3417808" cy="274439"/>
          </a:xfrm>
          <a:prstGeom prst="rect">
            <a:avLst/>
          </a:prstGeom>
          <a:noFill/>
          <a:ln/>
        </p:spPr>
        <p:txBody>
          <a:bodyPr wrap="none" lIns="0" tIns="0" rIns="0" bIns="0" rtlCol="0" anchor="t"/>
          <a:lstStyle/>
          <a:p>
            <a:pPr algn="l" indent="0" marL="0">
              <a:lnSpc>
                <a:spcPts val="2150"/>
              </a:lnSpc>
              <a:buNone/>
            </a:pPr>
            <a:r>
              <a:rPr lang="en-US" sz="1700" dirty="0">
                <a:solidFill>
                  <a:srgbClr val="595959"/>
                </a:solidFill>
                <a:latin typeface="Inter Medium" pitchFamily="34" charset="0"/>
                <a:ea typeface="Inter Medium" pitchFamily="34" charset="-122"/>
                <a:cs typeface="Inter Medium" pitchFamily="34" charset="-120"/>
              </a:rPr>
              <a:t>Layer Toggling for Temperatures</a:t>
            </a:r>
            <a:endParaRPr lang="en-US" sz="1700" dirty="0"/>
          </a:p>
        </p:txBody>
      </p:sp>
      <p:sp>
        <p:nvSpPr>
          <p:cNvPr id="15" name="Text 9"/>
          <p:cNvSpPr/>
          <p:nvPr/>
        </p:nvSpPr>
        <p:spPr>
          <a:xfrm>
            <a:off x="6101239" y="5401270"/>
            <a:ext cx="7914323" cy="562213"/>
          </a:xfrm>
          <a:prstGeom prst="rect">
            <a:avLst/>
          </a:prstGeom>
          <a:noFill/>
          <a:ln/>
        </p:spPr>
        <p:txBody>
          <a:bodyPr wrap="square" lIns="0" tIns="0" rIns="0" bIns="0" rtlCol="0" anchor="t"/>
          <a:lstStyle/>
          <a:p>
            <a:pPr algn="l" indent="0" marL="0">
              <a:lnSpc>
                <a:spcPts val="2200"/>
              </a:lnSpc>
              <a:buNone/>
            </a:pPr>
            <a:r>
              <a:rPr lang="en-US" sz="1350" dirty="0">
                <a:solidFill>
                  <a:srgbClr val="595959"/>
                </a:solidFill>
                <a:latin typeface="Inter" pitchFamily="34" charset="0"/>
                <a:ea typeface="Inter" pitchFamily="34" charset="-122"/>
                <a:cs typeface="Inter" pitchFamily="34" charset="-120"/>
              </a:rPr>
              <a:t>Switch between land surface and sea surface temperature layers to analyze specific environmental variables side by side.</a:t>
            </a:r>
            <a:endParaRPr lang="en-US" sz="1350" dirty="0"/>
          </a:p>
        </p:txBody>
      </p:sp>
      <p:pic>
        <p:nvPicPr>
          <p:cNvPr id="16" name="Image 4" descr="preencoded.png">    </p:cNvPr>
          <p:cNvPicPr>
            <a:picLocks noChangeAspect="1"/>
          </p:cNvPicPr>
          <p:nvPr/>
        </p:nvPicPr>
        <p:blipFill>
          <a:blip r:embed="rId5"/>
          <a:stretch>
            <a:fillRect/>
          </a:stretch>
        </p:blipFill>
        <p:spPr>
          <a:xfrm>
            <a:off x="6101239" y="6270784"/>
            <a:ext cx="175617" cy="219551"/>
          </a:xfrm>
          <a:prstGeom prst="rect">
            <a:avLst/>
          </a:prstGeom>
        </p:spPr>
      </p:pic>
      <p:sp>
        <p:nvSpPr>
          <p:cNvPr id="17" name="Shape 10"/>
          <p:cNvSpPr/>
          <p:nvPr/>
        </p:nvSpPr>
        <p:spPr>
          <a:xfrm>
            <a:off x="6101239" y="6546413"/>
            <a:ext cx="7914323" cy="22860"/>
          </a:xfrm>
          <a:prstGeom prst="rect">
            <a:avLst/>
          </a:prstGeom>
          <a:solidFill>
            <a:srgbClr val="FFDE59"/>
          </a:solidFill>
          <a:ln/>
        </p:spPr>
      </p:sp>
      <p:sp>
        <p:nvSpPr>
          <p:cNvPr id="18" name="Text 11"/>
          <p:cNvSpPr/>
          <p:nvPr/>
        </p:nvSpPr>
        <p:spPr>
          <a:xfrm>
            <a:off x="6101239" y="6679883"/>
            <a:ext cx="3661053" cy="274439"/>
          </a:xfrm>
          <a:prstGeom prst="rect">
            <a:avLst/>
          </a:prstGeom>
          <a:noFill/>
          <a:ln/>
        </p:spPr>
        <p:txBody>
          <a:bodyPr wrap="none" lIns="0" tIns="0" rIns="0" bIns="0" rtlCol="0" anchor="t"/>
          <a:lstStyle/>
          <a:p>
            <a:pPr algn="l" indent="0" marL="0">
              <a:lnSpc>
                <a:spcPts val="2150"/>
              </a:lnSpc>
              <a:buNone/>
            </a:pPr>
            <a:r>
              <a:rPr lang="en-US" sz="1700" dirty="0">
                <a:solidFill>
                  <a:srgbClr val="595959"/>
                </a:solidFill>
                <a:latin typeface="Inter Medium" pitchFamily="34" charset="0"/>
                <a:ea typeface="Inter Medium" pitchFamily="34" charset="-122"/>
                <a:cs typeface="Inter Medium" pitchFamily="34" charset="-120"/>
              </a:rPr>
              <a:t>Time-Series Anomaly Visualization</a:t>
            </a:r>
            <a:endParaRPr lang="en-US" sz="1700" dirty="0"/>
          </a:p>
        </p:txBody>
      </p:sp>
      <p:sp>
        <p:nvSpPr>
          <p:cNvPr id="19" name="Text 12"/>
          <p:cNvSpPr/>
          <p:nvPr/>
        </p:nvSpPr>
        <p:spPr>
          <a:xfrm>
            <a:off x="6101239" y="7059692"/>
            <a:ext cx="7914323" cy="562213"/>
          </a:xfrm>
          <a:prstGeom prst="rect">
            <a:avLst/>
          </a:prstGeom>
          <a:noFill/>
          <a:ln/>
        </p:spPr>
        <p:txBody>
          <a:bodyPr wrap="square" lIns="0" tIns="0" rIns="0" bIns="0" rtlCol="0" anchor="t"/>
          <a:lstStyle/>
          <a:p>
            <a:pPr algn="l" indent="0" marL="0">
              <a:lnSpc>
                <a:spcPts val="2200"/>
              </a:lnSpc>
              <a:buNone/>
            </a:pPr>
            <a:r>
              <a:rPr lang="en-US" sz="1350" dirty="0">
                <a:solidFill>
                  <a:srgbClr val="595959"/>
                </a:solidFill>
                <a:latin typeface="Inter" pitchFamily="34" charset="0"/>
                <a:ea typeface="Inter" pitchFamily="34" charset="-122"/>
                <a:cs typeface="Inter" pitchFamily="34" charset="-120"/>
              </a:rPr>
              <a:t>Animate temporal data to observe anomaly trends over months or years, highlighting shifts like rising global averages.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01622"/>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00000"/>
                </a:solidFill>
                <a:latin typeface="Inter Medium" pitchFamily="34" charset="0"/>
                <a:ea typeface="Inter Medium" pitchFamily="34" charset="-122"/>
                <a:cs typeface="Inter Medium" pitchFamily="34" charset="-120"/>
              </a:rPr>
              <a:t>Live Demo Preview</a:t>
            </a:r>
            <a:endParaRPr lang="en-US" sz="4450" dirty="0"/>
          </a:p>
        </p:txBody>
      </p:sp>
      <p:sp>
        <p:nvSpPr>
          <p:cNvPr id="4" name="Text 1"/>
          <p:cNvSpPr/>
          <p:nvPr/>
        </p:nvSpPr>
        <p:spPr>
          <a:xfrm>
            <a:off x="6280190" y="3550563"/>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595959"/>
                </a:solidFill>
                <a:latin typeface="Inter" pitchFamily="34" charset="0"/>
                <a:ea typeface="Inter" pitchFamily="34" charset="-122"/>
                <a:cs typeface="Inter" pitchFamily="34" charset="-120"/>
              </a:rPr>
              <a:t>Experience the tool in action: Launch the interface to view a global map overlaid with color-coded thermal anomalies, where warm areas glow in reds and cool zones in blues. Zoom into hotspots like the Arctic or Pacific to reveal detailed overlays, and hover for tooltips delivering precise anomaly values, timestamps, and metadata—empowering instant insights for data-driven decisions.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3988" y="731401"/>
            <a:ext cx="5445681" cy="631746"/>
          </a:xfrm>
          <a:prstGeom prst="rect">
            <a:avLst/>
          </a:prstGeom>
          <a:noFill/>
          <a:ln/>
        </p:spPr>
        <p:txBody>
          <a:bodyPr wrap="none" lIns="0" tIns="0" rIns="0" bIns="0" rtlCol="0" anchor="t"/>
          <a:lstStyle/>
          <a:p>
            <a:pPr algn="l" indent="0" marL="0">
              <a:lnSpc>
                <a:spcPts val="4950"/>
              </a:lnSpc>
              <a:buNone/>
            </a:pPr>
            <a:r>
              <a:rPr lang="en-US" sz="3950" dirty="0">
                <a:solidFill>
                  <a:srgbClr val="000000"/>
                </a:solidFill>
                <a:latin typeface="Inter Medium" pitchFamily="34" charset="0"/>
                <a:ea typeface="Inter Medium" pitchFamily="34" charset="-122"/>
                <a:cs typeface="Inter Medium" pitchFamily="34" charset="-120"/>
              </a:rPr>
              <a:t>Transformative Impact</a:t>
            </a:r>
            <a:endParaRPr lang="en-US" sz="3950" dirty="0"/>
          </a:p>
        </p:txBody>
      </p:sp>
      <p:sp>
        <p:nvSpPr>
          <p:cNvPr id="4" name="Text 1"/>
          <p:cNvSpPr/>
          <p:nvPr/>
        </p:nvSpPr>
        <p:spPr>
          <a:xfrm>
            <a:off x="6193988" y="1868567"/>
            <a:ext cx="2795588" cy="1743789"/>
          </a:xfrm>
          <a:prstGeom prst="rect">
            <a:avLst/>
          </a:prstGeom>
          <a:noFill/>
          <a:ln/>
        </p:spPr>
        <p:txBody>
          <a:bodyPr wrap="square" lIns="0" tIns="0" rIns="0" bIns="0" rtlCol="0" anchor="t"/>
          <a:lstStyle/>
          <a:p>
            <a:pPr algn="l" indent="0" marL="0">
              <a:lnSpc>
                <a:spcPts val="6850"/>
              </a:lnSpc>
              <a:buNone/>
            </a:pPr>
            <a:r>
              <a:rPr lang="en-US" sz="5450" dirty="0">
                <a:solidFill>
                  <a:srgbClr val="000000"/>
                </a:solidFill>
                <a:latin typeface="Inter Medium" pitchFamily="34" charset="0"/>
                <a:ea typeface="Inter Medium" pitchFamily="34" charset="-122"/>
                <a:cs typeface="Inter Medium" pitchFamily="34" charset="-120"/>
              </a:rPr>
              <a:t>Accessible</a:t>
            </a:r>
            <a:endParaRPr lang="en-US" sz="5450" dirty="0"/>
          </a:p>
        </p:txBody>
      </p:sp>
      <p:sp>
        <p:nvSpPr>
          <p:cNvPr id="5" name="Text 2"/>
          <p:cNvSpPr/>
          <p:nvPr/>
        </p:nvSpPr>
        <p:spPr>
          <a:xfrm>
            <a:off x="6193988" y="3814524"/>
            <a:ext cx="2795588" cy="646748"/>
          </a:xfrm>
          <a:prstGeom prst="rect">
            <a:avLst/>
          </a:prstGeom>
          <a:noFill/>
          <a:ln/>
        </p:spPr>
        <p:txBody>
          <a:bodyPr wrap="square" lIns="0" tIns="0" rIns="0" bIns="0" rtlCol="0" anchor="t"/>
          <a:lstStyle/>
          <a:p>
            <a:pPr algn="l" indent="0" marL="0">
              <a:lnSpc>
                <a:spcPts val="2500"/>
              </a:lnSpc>
              <a:buNone/>
            </a:pPr>
            <a:r>
              <a:rPr lang="en-US" sz="1550" dirty="0">
                <a:solidFill>
                  <a:srgbClr val="595959"/>
                </a:solidFill>
                <a:latin typeface="Inter" pitchFamily="34" charset="0"/>
                <a:ea typeface="Inter" pitchFamily="34" charset="-122"/>
                <a:cs typeface="Inter" pitchFamily="34" charset="-120"/>
              </a:rPr>
              <a:t>Democratizes complex data for non-experts.</a:t>
            </a:r>
            <a:endParaRPr lang="en-US" sz="1550" dirty="0"/>
          </a:p>
        </p:txBody>
      </p:sp>
      <p:sp>
        <p:nvSpPr>
          <p:cNvPr id="6" name="Text 3"/>
          <p:cNvSpPr/>
          <p:nvPr/>
        </p:nvSpPr>
        <p:spPr>
          <a:xfrm>
            <a:off x="9490353" y="1868567"/>
            <a:ext cx="4439960" cy="871895"/>
          </a:xfrm>
          <a:prstGeom prst="rect">
            <a:avLst/>
          </a:prstGeom>
          <a:noFill/>
          <a:ln/>
        </p:spPr>
        <p:txBody>
          <a:bodyPr wrap="none" lIns="0" tIns="0" rIns="0" bIns="0" rtlCol="0" anchor="t"/>
          <a:lstStyle/>
          <a:p>
            <a:pPr algn="l" indent="0" marL="0">
              <a:lnSpc>
                <a:spcPts val="6850"/>
              </a:lnSpc>
              <a:buNone/>
            </a:pPr>
            <a:r>
              <a:rPr lang="en-US" sz="5450" dirty="0">
                <a:solidFill>
                  <a:srgbClr val="000000"/>
                </a:solidFill>
                <a:latin typeface="Inter Medium" pitchFamily="34" charset="0"/>
                <a:ea typeface="Inter Medium" pitchFamily="34" charset="-122"/>
                <a:cs typeface="Inter Medium" pitchFamily="34" charset="-120"/>
              </a:rPr>
              <a:t>Visual</a:t>
            </a:r>
            <a:endParaRPr lang="en-US" sz="5450" dirty="0"/>
          </a:p>
        </p:txBody>
      </p:sp>
      <p:sp>
        <p:nvSpPr>
          <p:cNvPr id="7" name="Text 4"/>
          <p:cNvSpPr/>
          <p:nvPr/>
        </p:nvSpPr>
        <p:spPr>
          <a:xfrm>
            <a:off x="9490353" y="2942630"/>
            <a:ext cx="4439960" cy="646748"/>
          </a:xfrm>
          <a:prstGeom prst="rect">
            <a:avLst/>
          </a:prstGeom>
          <a:noFill/>
          <a:ln/>
        </p:spPr>
        <p:txBody>
          <a:bodyPr wrap="square" lIns="0" tIns="0" rIns="0" bIns="0" rtlCol="0" anchor="t"/>
          <a:lstStyle/>
          <a:p>
            <a:pPr algn="l" indent="0" marL="0">
              <a:lnSpc>
                <a:spcPts val="2500"/>
              </a:lnSpc>
              <a:buNone/>
            </a:pPr>
            <a:r>
              <a:rPr lang="en-US" sz="1550" dirty="0">
                <a:solidFill>
                  <a:srgbClr val="595959"/>
                </a:solidFill>
                <a:latin typeface="Inter" pitchFamily="34" charset="0"/>
                <a:ea typeface="Inter" pitchFamily="34" charset="-122"/>
                <a:cs typeface="Inter" pitchFamily="34" charset="-120"/>
              </a:rPr>
              <a:t>Turns abstract numbers into compelling spatial stories.</a:t>
            </a:r>
            <a:endParaRPr lang="en-US" sz="1550" dirty="0"/>
          </a:p>
        </p:txBody>
      </p:sp>
      <p:sp>
        <p:nvSpPr>
          <p:cNvPr id="8" name="Text 5"/>
          <p:cNvSpPr/>
          <p:nvPr/>
        </p:nvSpPr>
        <p:spPr>
          <a:xfrm>
            <a:off x="6193988" y="5072777"/>
            <a:ext cx="3617833" cy="871895"/>
          </a:xfrm>
          <a:prstGeom prst="rect">
            <a:avLst/>
          </a:prstGeom>
          <a:noFill/>
          <a:ln/>
        </p:spPr>
        <p:txBody>
          <a:bodyPr wrap="none" lIns="0" tIns="0" rIns="0" bIns="0" rtlCol="0" anchor="t"/>
          <a:lstStyle/>
          <a:p>
            <a:pPr algn="l" indent="0" marL="0">
              <a:lnSpc>
                <a:spcPts val="6850"/>
              </a:lnSpc>
              <a:buNone/>
            </a:pPr>
            <a:r>
              <a:rPr lang="en-US" sz="5450" dirty="0">
                <a:solidFill>
                  <a:srgbClr val="000000"/>
                </a:solidFill>
                <a:latin typeface="Inter Medium" pitchFamily="34" charset="0"/>
                <a:ea typeface="Inter Medium" pitchFamily="34" charset="-122"/>
                <a:cs typeface="Inter Medium" pitchFamily="34" charset="-120"/>
              </a:rPr>
              <a:t>Actionable</a:t>
            </a:r>
            <a:endParaRPr lang="en-US" sz="5450" dirty="0"/>
          </a:p>
        </p:txBody>
      </p:sp>
      <p:sp>
        <p:nvSpPr>
          <p:cNvPr id="9" name="Text 6"/>
          <p:cNvSpPr/>
          <p:nvPr/>
        </p:nvSpPr>
        <p:spPr>
          <a:xfrm>
            <a:off x="6193988" y="6146840"/>
            <a:ext cx="3617833" cy="646748"/>
          </a:xfrm>
          <a:prstGeom prst="rect">
            <a:avLst/>
          </a:prstGeom>
          <a:noFill/>
          <a:ln/>
        </p:spPr>
        <p:txBody>
          <a:bodyPr wrap="square" lIns="0" tIns="0" rIns="0" bIns="0" rtlCol="0" anchor="t"/>
          <a:lstStyle/>
          <a:p>
            <a:pPr algn="l" indent="0" marL="0">
              <a:lnSpc>
                <a:spcPts val="2500"/>
              </a:lnSpc>
              <a:buNone/>
            </a:pPr>
            <a:r>
              <a:rPr lang="en-US" sz="1550" dirty="0">
                <a:solidFill>
                  <a:srgbClr val="595959"/>
                </a:solidFill>
                <a:latin typeface="Inter" pitchFamily="34" charset="0"/>
                <a:ea typeface="Inter" pitchFamily="34" charset="-122"/>
                <a:cs typeface="Inter" pitchFamily="34" charset="-120"/>
              </a:rPr>
              <a:t>Enables targeted research and policy formulation.</a:t>
            </a:r>
            <a:endParaRPr lang="en-US" sz="1550" dirty="0"/>
          </a:p>
        </p:txBody>
      </p:sp>
      <p:sp>
        <p:nvSpPr>
          <p:cNvPr id="10" name="Text 7"/>
          <p:cNvSpPr/>
          <p:nvPr/>
        </p:nvSpPr>
        <p:spPr>
          <a:xfrm>
            <a:off x="10312598" y="5052536"/>
            <a:ext cx="3617833" cy="2263616"/>
          </a:xfrm>
          <a:prstGeom prst="rect">
            <a:avLst/>
          </a:prstGeom>
          <a:noFill/>
          <a:ln/>
        </p:spPr>
        <p:txBody>
          <a:bodyPr wrap="square" lIns="0" tIns="0" rIns="0" bIns="0" rtlCol="0" anchor="t"/>
          <a:lstStyle/>
          <a:p>
            <a:pPr algn="l" indent="0" marL="0">
              <a:lnSpc>
                <a:spcPts val="2500"/>
              </a:lnSpc>
              <a:buNone/>
            </a:pPr>
            <a:r>
              <a:rPr lang="en-US" sz="1550" dirty="0">
                <a:solidFill>
                  <a:srgbClr val="595959"/>
                </a:solidFill>
                <a:latin typeface="Inter" pitchFamily="34" charset="0"/>
                <a:ea typeface="Inter" pitchFamily="34" charset="-122"/>
                <a:cs typeface="Inter" pitchFamily="34" charset="-120"/>
              </a:rPr>
              <a:t>This tool equips climate researchers, educators, and policymakers with intuitive visuals to foster data-driven awareness and promote proactive </a:t>
            </a:r>
            <a:pPr algn="l" indent="0" marL="0">
              <a:lnSpc>
                <a:spcPts val="2500"/>
              </a:lnSpc>
              <a:buNone/>
            </a:pPr>
            <a:r>
              <a:rPr lang="en-US" sz="1550" b="1" dirty="0">
                <a:solidFill>
                  <a:srgbClr val="FFDE59"/>
                </a:solidFill>
                <a:latin typeface="Inter" pitchFamily="34" charset="0"/>
                <a:ea typeface="Inter" pitchFamily="34" charset="-122"/>
                <a:cs typeface="Inter" pitchFamily="34" charset="-120"/>
              </a:rPr>
              <a:t>climate responsibility</a:t>
            </a:r>
            <a:pPr algn="l" indent="0" marL="0">
              <a:lnSpc>
                <a:spcPts val="2500"/>
              </a:lnSpc>
              <a:buNone/>
            </a:pPr>
            <a:r>
              <a:rPr lang="en-US" sz="1550" dirty="0">
                <a:solidFill>
                  <a:srgbClr val="595959"/>
                </a:solidFill>
                <a:latin typeface="Inter" pitchFamily="34" charset="0"/>
                <a:ea typeface="Inter" pitchFamily="34" charset="-122"/>
                <a:cs typeface="Inter" pitchFamily="34" charset="-120"/>
              </a:rPr>
              <a:t>, ultimately accelerating solutions to global environmental challenges.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76713"/>
          </a:xfrm>
          <a:prstGeom prst="rect">
            <a:avLst/>
          </a:prstGeom>
        </p:spPr>
      </p:pic>
      <p:sp>
        <p:nvSpPr>
          <p:cNvPr id="3" name="Text 0"/>
          <p:cNvSpPr/>
          <p:nvPr/>
        </p:nvSpPr>
        <p:spPr>
          <a:xfrm>
            <a:off x="637461" y="2923580"/>
            <a:ext cx="7346156" cy="569119"/>
          </a:xfrm>
          <a:prstGeom prst="rect">
            <a:avLst/>
          </a:prstGeom>
          <a:noFill/>
          <a:ln/>
        </p:spPr>
        <p:txBody>
          <a:bodyPr wrap="none" lIns="0" tIns="0" rIns="0" bIns="0" rtlCol="0" anchor="t"/>
          <a:lstStyle/>
          <a:p>
            <a:pPr algn="l" indent="0" marL="0">
              <a:lnSpc>
                <a:spcPts val="4450"/>
              </a:lnSpc>
              <a:buNone/>
            </a:pPr>
            <a:r>
              <a:rPr lang="en-US" sz="3550" dirty="0">
                <a:solidFill>
                  <a:srgbClr val="000000"/>
                </a:solidFill>
                <a:latin typeface="Inter Medium" pitchFamily="34" charset="0"/>
                <a:ea typeface="Inter Medium" pitchFamily="34" charset="-122"/>
                <a:cs typeface="Inter Medium" pitchFamily="34" charset="-120"/>
              </a:rPr>
              <a:t>Meet the Team &amp; Future Roadmap</a:t>
            </a:r>
            <a:endParaRPr lang="en-US" sz="3550" dirty="0"/>
          </a:p>
        </p:txBody>
      </p:sp>
      <p:sp>
        <p:nvSpPr>
          <p:cNvPr id="4" name="Text 1"/>
          <p:cNvSpPr/>
          <p:nvPr/>
        </p:nvSpPr>
        <p:spPr>
          <a:xfrm>
            <a:off x="637461" y="3765828"/>
            <a:ext cx="3642717" cy="455414"/>
          </a:xfrm>
          <a:prstGeom prst="rect">
            <a:avLst/>
          </a:prstGeom>
          <a:noFill/>
          <a:ln/>
        </p:spPr>
        <p:txBody>
          <a:bodyPr wrap="none" lIns="0" tIns="0" rIns="0" bIns="0" rtlCol="0" anchor="t"/>
          <a:lstStyle/>
          <a:p>
            <a:pPr algn="l" indent="0" marL="0">
              <a:lnSpc>
                <a:spcPts val="3550"/>
              </a:lnSpc>
              <a:buNone/>
            </a:pPr>
            <a:r>
              <a:rPr lang="en-US" sz="2850" dirty="0">
                <a:solidFill>
                  <a:srgbClr val="000000"/>
                </a:solidFill>
                <a:latin typeface="Inter Medium" pitchFamily="34" charset="0"/>
                <a:ea typeface="Inter Medium" pitchFamily="34" charset="-122"/>
                <a:cs typeface="Inter Medium" pitchFamily="34" charset="-120"/>
              </a:rPr>
              <a:t>Codefleet Team</a:t>
            </a:r>
            <a:endParaRPr lang="en-US" sz="2850" dirty="0"/>
          </a:p>
        </p:txBody>
      </p:sp>
      <p:pic>
        <p:nvPicPr>
          <p:cNvPr id="5" name="Image 1" descr="preencoded.png">    </p:cNvPr>
          <p:cNvPicPr>
            <a:picLocks noChangeAspect="1"/>
          </p:cNvPicPr>
          <p:nvPr/>
        </p:nvPicPr>
        <p:blipFill>
          <a:blip r:embed="rId2"/>
          <a:stretch>
            <a:fillRect/>
          </a:stretch>
        </p:blipFill>
        <p:spPr>
          <a:xfrm>
            <a:off x="637461" y="4494371"/>
            <a:ext cx="455295" cy="455295"/>
          </a:xfrm>
          <a:prstGeom prst="rect">
            <a:avLst/>
          </a:prstGeom>
        </p:spPr>
      </p:pic>
      <p:sp>
        <p:nvSpPr>
          <p:cNvPr id="6" name="Text 2"/>
          <p:cNvSpPr/>
          <p:nvPr/>
        </p:nvSpPr>
        <p:spPr>
          <a:xfrm>
            <a:off x="1320403" y="4602480"/>
            <a:ext cx="2276713" cy="284559"/>
          </a:xfrm>
          <a:prstGeom prst="rect">
            <a:avLst/>
          </a:prstGeom>
          <a:noFill/>
          <a:ln/>
        </p:spPr>
        <p:txBody>
          <a:bodyPr wrap="none" lIns="0" tIns="0" rIns="0" bIns="0" rtlCol="0" anchor="t"/>
          <a:lstStyle/>
          <a:p>
            <a:pPr algn="l" indent="0" marL="0">
              <a:lnSpc>
                <a:spcPts val="2200"/>
              </a:lnSpc>
              <a:buNone/>
            </a:pPr>
            <a:r>
              <a:rPr lang="en-US" sz="1750" dirty="0">
                <a:solidFill>
                  <a:srgbClr val="595959"/>
                </a:solidFill>
                <a:latin typeface="Inter Medium" pitchFamily="34" charset="0"/>
                <a:ea typeface="Inter Medium" pitchFamily="34" charset="-122"/>
                <a:cs typeface="Inter Medium" pitchFamily="34" charset="-120"/>
              </a:rPr>
              <a:t>Lead Developer</a:t>
            </a:r>
            <a:endParaRPr lang="en-US" sz="1750" dirty="0"/>
          </a:p>
        </p:txBody>
      </p:sp>
      <p:sp>
        <p:nvSpPr>
          <p:cNvPr id="7" name="Text 3"/>
          <p:cNvSpPr/>
          <p:nvPr/>
        </p:nvSpPr>
        <p:spPr>
          <a:xfrm>
            <a:off x="1320403" y="4996220"/>
            <a:ext cx="3617119" cy="582930"/>
          </a:xfrm>
          <a:prstGeom prst="rect">
            <a:avLst/>
          </a:prstGeom>
          <a:noFill/>
          <a:ln/>
        </p:spPr>
        <p:txBody>
          <a:bodyPr wrap="square" lIns="0" tIns="0" rIns="0" bIns="0" rtlCol="0" anchor="t"/>
          <a:lstStyle/>
          <a:p>
            <a:pPr algn="l" indent="0" marL="0">
              <a:lnSpc>
                <a:spcPts val="2250"/>
              </a:lnSpc>
              <a:buNone/>
            </a:pPr>
            <a:r>
              <a:rPr lang="en-US" sz="1400" dirty="0">
                <a:solidFill>
                  <a:srgbClr val="595959"/>
                </a:solidFill>
                <a:latin typeface="Inter" pitchFamily="34" charset="0"/>
                <a:ea typeface="Inter" pitchFamily="34" charset="-122"/>
                <a:cs typeface="Inter" pitchFamily="34" charset="-120"/>
              </a:rPr>
              <a:t>Expert in Python and geospatial libraries, driving the core mapping engine.</a:t>
            </a:r>
            <a:endParaRPr lang="en-US" sz="1400" dirty="0"/>
          </a:p>
        </p:txBody>
      </p:sp>
      <p:pic>
        <p:nvPicPr>
          <p:cNvPr id="8" name="Image 2" descr="preencoded.png">    </p:cNvPr>
          <p:cNvPicPr>
            <a:picLocks noChangeAspect="1"/>
          </p:cNvPicPr>
          <p:nvPr/>
        </p:nvPicPr>
        <p:blipFill>
          <a:blip r:embed="rId3"/>
          <a:stretch>
            <a:fillRect/>
          </a:stretch>
        </p:blipFill>
        <p:spPr>
          <a:xfrm>
            <a:off x="5165169" y="4494371"/>
            <a:ext cx="455295" cy="455295"/>
          </a:xfrm>
          <a:prstGeom prst="rect">
            <a:avLst/>
          </a:prstGeom>
        </p:spPr>
      </p:pic>
      <p:sp>
        <p:nvSpPr>
          <p:cNvPr id="9" name="Text 4"/>
          <p:cNvSpPr/>
          <p:nvPr/>
        </p:nvSpPr>
        <p:spPr>
          <a:xfrm>
            <a:off x="5848112" y="4602480"/>
            <a:ext cx="2276713" cy="284559"/>
          </a:xfrm>
          <a:prstGeom prst="rect">
            <a:avLst/>
          </a:prstGeom>
          <a:noFill/>
          <a:ln/>
        </p:spPr>
        <p:txBody>
          <a:bodyPr wrap="none" lIns="0" tIns="0" rIns="0" bIns="0" rtlCol="0" anchor="t"/>
          <a:lstStyle/>
          <a:p>
            <a:pPr algn="l" indent="0" marL="0">
              <a:lnSpc>
                <a:spcPts val="2200"/>
              </a:lnSpc>
              <a:buNone/>
            </a:pPr>
            <a:r>
              <a:rPr lang="en-US" sz="1750" dirty="0">
                <a:solidFill>
                  <a:srgbClr val="595959"/>
                </a:solidFill>
                <a:latin typeface="Inter Medium" pitchFamily="34" charset="0"/>
                <a:ea typeface="Inter Medium" pitchFamily="34" charset="-122"/>
                <a:cs typeface="Inter Medium" pitchFamily="34" charset="-120"/>
              </a:rPr>
              <a:t>Data Scientist</a:t>
            </a:r>
            <a:endParaRPr lang="en-US" sz="1750" dirty="0"/>
          </a:p>
        </p:txBody>
      </p:sp>
      <p:sp>
        <p:nvSpPr>
          <p:cNvPr id="10" name="Text 5"/>
          <p:cNvSpPr/>
          <p:nvPr/>
        </p:nvSpPr>
        <p:spPr>
          <a:xfrm>
            <a:off x="5848112" y="4996220"/>
            <a:ext cx="3617119" cy="582930"/>
          </a:xfrm>
          <a:prstGeom prst="rect">
            <a:avLst/>
          </a:prstGeom>
          <a:noFill/>
          <a:ln/>
        </p:spPr>
        <p:txBody>
          <a:bodyPr wrap="square" lIns="0" tIns="0" rIns="0" bIns="0" rtlCol="0" anchor="t"/>
          <a:lstStyle/>
          <a:p>
            <a:pPr algn="l" indent="0" marL="0">
              <a:lnSpc>
                <a:spcPts val="2250"/>
              </a:lnSpc>
              <a:buNone/>
            </a:pPr>
            <a:r>
              <a:rPr lang="en-US" sz="1400" dirty="0">
                <a:solidFill>
                  <a:srgbClr val="595959"/>
                </a:solidFill>
                <a:latin typeface="Inter" pitchFamily="34" charset="0"/>
                <a:ea typeface="Inter" pitchFamily="34" charset="-122"/>
                <a:cs typeface="Inter" pitchFamily="34" charset="-120"/>
              </a:rPr>
              <a:t>Specializes in climate datasets, ensuring accurate NASA integrations.</a:t>
            </a:r>
            <a:endParaRPr lang="en-US" sz="1400" dirty="0"/>
          </a:p>
        </p:txBody>
      </p:sp>
      <p:pic>
        <p:nvPicPr>
          <p:cNvPr id="11" name="Image 3" descr="preencoded.png">    </p:cNvPr>
          <p:cNvPicPr>
            <a:picLocks noChangeAspect="1"/>
          </p:cNvPicPr>
          <p:nvPr/>
        </p:nvPicPr>
        <p:blipFill>
          <a:blip r:embed="rId4"/>
          <a:stretch>
            <a:fillRect/>
          </a:stretch>
        </p:blipFill>
        <p:spPr>
          <a:xfrm>
            <a:off x="9692878" y="4494371"/>
            <a:ext cx="455295" cy="455295"/>
          </a:xfrm>
          <a:prstGeom prst="rect">
            <a:avLst/>
          </a:prstGeom>
        </p:spPr>
      </p:pic>
      <p:sp>
        <p:nvSpPr>
          <p:cNvPr id="12" name="Text 6"/>
          <p:cNvSpPr/>
          <p:nvPr/>
        </p:nvSpPr>
        <p:spPr>
          <a:xfrm>
            <a:off x="10375821" y="4602480"/>
            <a:ext cx="2276713" cy="284559"/>
          </a:xfrm>
          <a:prstGeom prst="rect">
            <a:avLst/>
          </a:prstGeom>
          <a:noFill/>
          <a:ln/>
        </p:spPr>
        <p:txBody>
          <a:bodyPr wrap="none" lIns="0" tIns="0" rIns="0" bIns="0" rtlCol="0" anchor="t"/>
          <a:lstStyle/>
          <a:p>
            <a:pPr algn="l" indent="0" marL="0">
              <a:lnSpc>
                <a:spcPts val="2200"/>
              </a:lnSpc>
              <a:buNone/>
            </a:pPr>
            <a:r>
              <a:rPr lang="en-US" sz="1750" dirty="0">
                <a:solidFill>
                  <a:srgbClr val="595959"/>
                </a:solidFill>
                <a:latin typeface="Inter Medium" pitchFamily="34" charset="0"/>
                <a:ea typeface="Inter Medium" pitchFamily="34" charset="-122"/>
                <a:cs typeface="Inter Medium" pitchFamily="34" charset="-120"/>
              </a:rPr>
              <a:t>UI/UX Designer</a:t>
            </a:r>
            <a:endParaRPr lang="en-US" sz="1750" dirty="0"/>
          </a:p>
        </p:txBody>
      </p:sp>
      <p:sp>
        <p:nvSpPr>
          <p:cNvPr id="13" name="Text 7"/>
          <p:cNvSpPr/>
          <p:nvPr/>
        </p:nvSpPr>
        <p:spPr>
          <a:xfrm>
            <a:off x="10375821" y="4996220"/>
            <a:ext cx="3617119" cy="582930"/>
          </a:xfrm>
          <a:prstGeom prst="rect">
            <a:avLst/>
          </a:prstGeom>
          <a:noFill/>
          <a:ln/>
        </p:spPr>
        <p:txBody>
          <a:bodyPr wrap="square" lIns="0" tIns="0" rIns="0" bIns="0" rtlCol="0" anchor="t"/>
          <a:lstStyle/>
          <a:p>
            <a:pPr algn="l" indent="0" marL="0">
              <a:lnSpc>
                <a:spcPts val="2250"/>
              </a:lnSpc>
              <a:buNone/>
            </a:pPr>
            <a:r>
              <a:rPr lang="en-US" sz="1400" dirty="0">
                <a:solidFill>
                  <a:srgbClr val="595959"/>
                </a:solidFill>
                <a:latin typeface="Inter" pitchFamily="34" charset="0"/>
                <a:ea typeface="Inter" pitchFamily="34" charset="-122"/>
                <a:cs typeface="Inter" pitchFamily="34" charset="-120"/>
              </a:rPr>
              <a:t>Focuses on intuitive interfaces for seamless user interactions.</a:t>
            </a:r>
            <a:endParaRPr lang="en-US" sz="1400" dirty="0"/>
          </a:p>
        </p:txBody>
      </p:sp>
      <p:sp>
        <p:nvSpPr>
          <p:cNvPr id="14" name="Text 8"/>
          <p:cNvSpPr/>
          <p:nvPr/>
        </p:nvSpPr>
        <p:spPr>
          <a:xfrm>
            <a:off x="637461" y="5852279"/>
            <a:ext cx="3642717" cy="455414"/>
          </a:xfrm>
          <a:prstGeom prst="rect">
            <a:avLst/>
          </a:prstGeom>
          <a:noFill/>
          <a:ln/>
        </p:spPr>
        <p:txBody>
          <a:bodyPr wrap="none" lIns="0" tIns="0" rIns="0" bIns="0" rtlCol="0" anchor="t"/>
          <a:lstStyle/>
          <a:p>
            <a:pPr algn="l" indent="0" marL="0">
              <a:lnSpc>
                <a:spcPts val="3550"/>
              </a:lnSpc>
              <a:buNone/>
            </a:pPr>
            <a:r>
              <a:rPr lang="en-US" sz="2850" dirty="0">
                <a:solidFill>
                  <a:srgbClr val="000000"/>
                </a:solidFill>
                <a:latin typeface="Inter Medium" pitchFamily="34" charset="0"/>
                <a:ea typeface="Inter Medium" pitchFamily="34" charset="-122"/>
                <a:cs typeface="Inter Medium" pitchFamily="34" charset="-120"/>
              </a:rPr>
              <a:t>Next Steps</a:t>
            </a:r>
            <a:endParaRPr lang="en-US" sz="2850" dirty="0"/>
          </a:p>
        </p:txBody>
      </p:sp>
      <p:sp>
        <p:nvSpPr>
          <p:cNvPr id="15" name="Text 9"/>
          <p:cNvSpPr/>
          <p:nvPr/>
        </p:nvSpPr>
        <p:spPr>
          <a:xfrm>
            <a:off x="637461" y="6580823"/>
            <a:ext cx="13355479" cy="2914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595959"/>
                </a:solidFill>
                <a:latin typeface="Inter" pitchFamily="34" charset="0"/>
                <a:ea typeface="Inter" pitchFamily="34" charset="-122"/>
                <a:cs typeface="Inter" pitchFamily="34" charset="-120"/>
              </a:rPr>
              <a:t>Expand datasets to include CO₂ levels, vegetation indices, and aerosol distributions for comprehensive environmental analysis.</a:t>
            </a:r>
            <a:endParaRPr lang="en-US" sz="1400" dirty="0"/>
          </a:p>
        </p:txBody>
      </p:sp>
      <p:sp>
        <p:nvSpPr>
          <p:cNvPr id="16" name="Text 10"/>
          <p:cNvSpPr/>
          <p:nvPr/>
        </p:nvSpPr>
        <p:spPr>
          <a:xfrm>
            <a:off x="637461" y="6935986"/>
            <a:ext cx="13355479" cy="2914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595959"/>
                </a:solidFill>
                <a:latin typeface="Inter" pitchFamily="34" charset="0"/>
                <a:ea typeface="Inter" pitchFamily="34" charset="-122"/>
                <a:cs typeface="Inter" pitchFamily="34" charset="-120"/>
              </a:rPr>
              <a:t>Enhance with AI-driven anomaly predictions and collaborative sharing features.</a:t>
            </a:r>
            <a:endParaRPr lang="en-US" sz="1400" dirty="0"/>
          </a:p>
        </p:txBody>
      </p:sp>
      <p:sp>
        <p:nvSpPr>
          <p:cNvPr id="17" name="Text 11"/>
          <p:cNvSpPr/>
          <p:nvPr/>
        </p:nvSpPr>
        <p:spPr>
          <a:xfrm>
            <a:off x="637461" y="7291149"/>
            <a:ext cx="13355479" cy="29146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595959"/>
                </a:solidFill>
                <a:latin typeface="Inter" pitchFamily="34" charset="0"/>
                <a:ea typeface="Inter" pitchFamily="34" charset="-122"/>
                <a:cs typeface="Inter" pitchFamily="34" charset="-120"/>
              </a:rPr>
              <a:t>Public demo available at: </a:t>
            </a:r>
            <a:pPr algn="l" indent="0" marL="0">
              <a:lnSpc>
                <a:spcPts val="2250"/>
              </a:lnSpc>
              <a:buNone/>
            </a:pPr>
            <a:r>
              <a:rPr lang="en-US" sz="1400" u="sng" dirty="0">
                <a:solidFill>
                  <a:srgbClr val="997B00"/>
                </a:solidFill>
                <a:latin typeface="Inter" pitchFamily="34" charset="0"/>
                <a:ea typeface="Inter" pitchFamily="34" charset="-122"/>
                <a:cs typeface="Inter" pitchFamily="34" charset="-120"/>
                <a:hlinkClick r:id="rId5" invalidUrl="" action="" tgtFrame="" tooltip="" history="1" highlightClick="0" endSnd="0">
                  <a:extLst>
                    <a:ext uri="{A12FA001-AC4F-418D-AE19-62706E023703}">
                      <ahyp:hlinkClr xmlns:ahyp="http://schemas.microsoft.com/office/drawing/2018/hyperlinkcolor" val="tx"/>
                    </a:ext>
                  </a:extLst>
                </a:hlinkClick>
              </a:rPr>
              <a:t>Google Drive Hosted Video</a:t>
            </a:r>
            <a:pPr algn="l" indent="0" marL="0">
              <a:lnSpc>
                <a:spcPts val="2250"/>
              </a:lnSpc>
              <a:buNone/>
            </a:pPr>
            <a:r>
              <a:rPr lang="en-US" sz="1400" dirty="0">
                <a:solidFill>
                  <a:srgbClr val="595959"/>
                </a:solidFill>
                <a:latin typeface="Inter" pitchFamily="34" charset="0"/>
                <a:ea typeface="Inter" pitchFamily="34" charset="-122"/>
                <a:cs typeface="Inter" pitchFamily="34" charset="-120"/>
              </a:rPr>
              <a:t> or YouTube link.</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2025-10-04T06:51:23Z</dcterms:created>
  <dcterms:modified xsi:type="dcterms:W3CDTF">2025-10-04T06:51:23Z</dcterms:modified>
</cp:coreProperties>
</file>